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5" r:id="rId5"/>
    <p:sldId id="389" r:id="rId6"/>
    <p:sldId id="258" r:id="rId7"/>
    <p:sldId id="323" r:id="rId8"/>
    <p:sldId id="384" r:id="rId9"/>
    <p:sldId id="385" r:id="rId10"/>
    <p:sldId id="376" r:id="rId11"/>
    <p:sldId id="377" r:id="rId12"/>
    <p:sldId id="378" r:id="rId13"/>
    <p:sldId id="379" r:id="rId14"/>
    <p:sldId id="375" r:id="rId15"/>
    <p:sldId id="383" r:id="rId16"/>
    <p:sldId id="3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84" autoAdjust="0"/>
    <p:restoredTop sz="94715"/>
  </p:normalViewPr>
  <p:slideViewPr>
    <p:cSldViewPr snapToGrid="0">
      <p:cViewPr varScale="1">
        <p:scale>
          <a:sx n="110" d="100"/>
          <a:sy n="110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11/15/18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11/15/18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33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107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143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22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</a:t>
            </a:r>
          </a:p>
          <a:p>
            <a:pPr lvl="6"/>
            <a:r>
              <a:rPr/>
              <a:t>Seventh</a:t>
            </a:r>
          </a:p>
          <a:p>
            <a:pPr lvl="7"/>
            <a:r>
              <a:rPr/>
              <a:t>Eighth</a:t>
            </a:r>
          </a:p>
          <a:p>
            <a:pPr lvl="8"/>
            <a:r>
              <a:rPr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11/15/18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hlc7peGlG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104" y="521905"/>
            <a:ext cx="11939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Topic: Probability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EQ: What </a:t>
            </a:r>
            <a:r>
              <a:rPr lang="en-US" sz="2800" dirty="0" smtClean="0">
                <a:solidFill>
                  <a:schemeClr val="bg2"/>
                </a:solidFill>
              </a:rPr>
              <a:t>are some </a:t>
            </a:r>
            <a:r>
              <a:rPr lang="en-US" sz="2800" dirty="0" smtClean="0">
                <a:solidFill>
                  <a:schemeClr val="bg2"/>
                </a:solidFill>
              </a:rPr>
              <a:t>characteristics of probability and when do we see it in our lives?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20" name="Picture 19" descr="Clipart - &lt;strong&gt;thinking&lt;/strong&gt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91" y="2993908"/>
            <a:ext cx="5386905" cy="32007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14462" y="3521638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probability</a:t>
            </a:r>
            <a:r>
              <a:rPr lang="en-US" sz="2400" b="1" dirty="0" smtClean="0"/>
              <a:t>?</a:t>
            </a:r>
          </a:p>
          <a:p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012672" y="5115007"/>
            <a:ext cx="363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THINK – PAIR - SHARE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5104" y="1957530"/>
            <a:ext cx="1012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I say ‘Go’, you have 2 minutes to write down everything you know about </a:t>
            </a:r>
            <a:r>
              <a:rPr lang="en-US" sz="2800" b="1" dirty="0" smtClean="0"/>
              <a:t>probability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9763374" y="2683208"/>
            <a:ext cx="242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</a:t>
            </a:r>
            <a:r>
              <a:rPr lang="en-US" sz="2400" b="1" dirty="0" smtClean="0"/>
              <a:t>words do we use to describe it?</a:t>
            </a:r>
          </a:p>
          <a:p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38245" y="4346768"/>
            <a:ext cx="242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When do we use it in our daily lives?</a:t>
            </a:r>
          </a:p>
          <a:p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78220" y="6265234"/>
            <a:ext cx="864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Now share with </a:t>
            </a:r>
            <a:r>
              <a:rPr lang="en-US" sz="2800" smtClean="0"/>
              <a:t>a partner and then we’ll discuss as a class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89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2668" y="260649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Task : Create a Probability Scale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347008" y="2626616"/>
            <a:ext cx="68407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47008" y="2410592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187768" y="2410592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31384" y="2410592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43152" y="2410592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67288" y="2410592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23472" y="2410592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19616" y="2410592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82912" y="1820183"/>
            <a:ext cx="17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Impossible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0700" y="177298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Certain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1806" y="1845567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Even Chances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21593" y="3567809"/>
            <a:ext cx="847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Decimal    0.0                   </a:t>
            </a:r>
            <a:r>
              <a:rPr lang="en-US" b="1" dirty="0">
                <a:highlight>
                  <a:srgbClr val="FFFF00"/>
                </a:highlight>
              </a:rPr>
              <a:t>0.2</a:t>
            </a:r>
            <a:r>
              <a:rPr lang="en-US" b="1" dirty="0"/>
              <a:t>                0.4             </a:t>
            </a:r>
            <a:r>
              <a:rPr lang="en-US" b="1" dirty="0">
                <a:highlight>
                  <a:srgbClr val="FFFF00"/>
                </a:highlight>
              </a:rPr>
              <a:t>0.5</a:t>
            </a:r>
            <a:r>
              <a:rPr lang="en-US" b="1" dirty="0"/>
              <a:t>          0.6                    </a:t>
            </a:r>
            <a:r>
              <a:rPr lang="en-US" b="1" dirty="0">
                <a:highlight>
                  <a:srgbClr val="FFFF00"/>
                </a:highlight>
              </a:rPr>
              <a:t>0.8</a:t>
            </a:r>
            <a:r>
              <a:rPr lang="en-US" b="1" dirty="0"/>
              <a:t>                 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31393" y="4210793"/>
                <a:ext cx="8460431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Fraction    </a:t>
                </a:r>
                <a:r>
                  <a:rPr lang="en-US" sz="2400" b="1" dirty="0"/>
                  <a:t> 0              </a:t>
                </a:r>
                <a:r>
                  <a:rPr lang="en-US" sz="36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             </a:t>
                </a:r>
                <a:r>
                  <a:rPr lang="en-US" sz="2800" b="1" dirty="0"/>
                  <a:t> </a:t>
                </a:r>
                <a:r>
                  <a:rPr lang="en-US" sz="2800" b="1" dirty="0">
                    <a:highlight>
                      <a:srgbClr val="FFFF00"/>
                    </a:highligh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8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b="1" dirty="0"/>
                  <a:t>               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/>
                  <a:t>            </a:t>
                </a:r>
                <a:r>
                  <a:rPr lang="en-US" b="1" dirty="0">
                    <a:highlight>
                      <a:srgbClr val="FFFF00"/>
                    </a:highlight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b="1" dirty="0">
                    <a:highlight>
                      <a:srgbClr val="FFFF00"/>
                    </a:highlight>
                  </a:rPr>
                  <a:t> </a:t>
                </a:r>
                <a:r>
                  <a:rPr lang="en-US" b="1" dirty="0"/>
                  <a:t>                 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b="1" dirty="0"/>
                  <a:t>                       1                                        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393" y="4210793"/>
                <a:ext cx="8460431" cy="714683"/>
              </a:xfrm>
              <a:prstGeom prst="rect">
                <a:avLst/>
              </a:prstGeom>
              <a:blipFill rotWithShape="0">
                <a:blip r:embed="rId3"/>
                <a:stretch>
                  <a:fillRect l="-576" r="-222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216802" y="5169543"/>
            <a:ext cx="868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 0%               20%              </a:t>
            </a:r>
            <a:r>
              <a:rPr lang="en-US" b="1" dirty="0">
                <a:highlight>
                  <a:srgbClr val="FFFF00"/>
                </a:highlight>
              </a:rPr>
              <a:t>40%</a:t>
            </a:r>
            <a:r>
              <a:rPr lang="en-US" b="1" dirty="0"/>
              <a:t>          </a:t>
            </a:r>
            <a:r>
              <a:rPr lang="en-US" b="1" dirty="0">
                <a:highlight>
                  <a:srgbClr val="FFFF00"/>
                </a:highlight>
              </a:rPr>
              <a:t>50%</a:t>
            </a:r>
            <a:r>
              <a:rPr lang="en-US" b="1" dirty="0"/>
              <a:t>         60%                  </a:t>
            </a:r>
            <a:r>
              <a:rPr lang="en-US" b="1" dirty="0">
                <a:highlight>
                  <a:srgbClr val="FFFF00"/>
                </a:highlight>
              </a:rPr>
              <a:t>80% </a:t>
            </a:r>
            <a:r>
              <a:rPr lang="en-US" b="1" dirty="0"/>
              <a:t>               100%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75520" y="882451"/>
            <a:ext cx="536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Check Your Answers!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5782942"/>
            <a:ext cx="11948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Extension: Try filling the scale with some of the words we use to describe probability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595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10327" y="419114"/>
            <a:ext cx="4581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1) Before you start</a:t>
            </a:r>
            <a:r>
              <a:rPr lang="en-US" dirty="0" smtClean="0"/>
              <a:t>: Write down what you think about the likelihood of winning: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Is it unlikely, fifty-fifty, or likely?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you estimate the probability from 0 to 1?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10327" y="2404686"/>
            <a:ext cx="4581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 Now play the game</a:t>
            </a:r>
            <a:r>
              <a:rPr lang="en-US" dirty="0" smtClean="0"/>
              <a:t>. Each player gets 10 goes. Write down how many wins you get.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should both have a go with a 5-cent coin first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Then try a 10-cent coin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a 20-cent coin last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10327" y="4667256"/>
            <a:ext cx="458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3) Post-game: </a:t>
            </a:r>
            <a:r>
              <a:rPr lang="en-US" dirty="0" smtClean="0"/>
              <a:t>Were your predictions right? Why/why not?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Which coin is easiest to win with? Why?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Are there any class-wide trends?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Class/Homework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" y="2190749"/>
            <a:ext cx="11058144" cy="4124707"/>
          </a:xfrm>
        </p:spPr>
        <p:txBody>
          <a:bodyPr>
            <a:normAutofit/>
          </a:bodyPr>
          <a:lstStyle/>
          <a:p>
            <a:r>
              <a:rPr lang="en-AU" sz="2800" dirty="0" smtClean="0"/>
              <a:t>Freefall Worksheet </a:t>
            </a:r>
            <a:r>
              <a:rPr lang="mr-IN" sz="2800" dirty="0" smtClean="0"/>
              <a:t>–</a:t>
            </a:r>
            <a:r>
              <a:rPr lang="en-AU" sz="2800" dirty="0" smtClean="0"/>
              <a:t> The Language of Chance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0231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Exit ticket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" y="2190749"/>
            <a:ext cx="11058144" cy="4124707"/>
          </a:xfrm>
        </p:spPr>
        <p:txBody>
          <a:bodyPr>
            <a:normAutofit/>
          </a:bodyPr>
          <a:lstStyle/>
          <a:p>
            <a:r>
              <a:rPr lang="en-AU" sz="2800" dirty="0" smtClean="0"/>
              <a:t>Write a </a:t>
            </a:r>
            <a:r>
              <a:rPr lang="en-AU" sz="2800" dirty="0"/>
              <a:t>summary answering the essential question. </a:t>
            </a:r>
            <a:endParaRPr lang="en-AU" sz="2800" dirty="0" smtClean="0"/>
          </a:p>
          <a:p>
            <a:r>
              <a:rPr lang="en-AU" sz="2800" dirty="0" smtClean="0"/>
              <a:t>Add at least five new terms to your glossary</a:t>
            </a:r>
          </a:p>
          <a:p>
            <a:r>
              <a:rPr lang="en-AU" sz="2800" dirty="0" smtClean="0"/>
              <a:t>Make sure these terms are added to the class’s Probability Poster (you will have a hard time making yours look as nice as the one made by Mr. Summers class)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148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73807"/>
            <a:ext cx="12192000" cy="1223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2"/>
                </a:solidFill>
              </a:rPr>
              <a:t>So, what </a:t>
            </a:r>
            <a:r>
              <a:rPr lang="en-US" sz="3600" b="1" dirty="0">
                <a:solidFill>
                  <a:schemeClr val="bg2"/>
                </a:solidFill>
              </a:rPr>
              <a:t>are some things that </a:t>
            </a:r>
            <a:r>
              <a:rPr lang="en-US" sz="3600" b="1" dirty="0" smtClean="0">
                <a:solidFill>
                  <a:schemeClr val="bg2"/>
                </a:solidFill>
              </a:rPr>
              <a:t>we identified </a:t>
            </a:r>
            <a:r>
              <a:rPr lang="en-US" sz="3600" b="1" smtClean="0">
                <a:solidFill>
                  <a:schemeClr val="bg2"/>
                </a:solidFill>
              </a:rPr>
              <a:t>as involving </a:t>
            </a:r>
            <a:r>
              <a:rPr lang="en-US" sz="3600" b="1" dirty="0">
                <a:solidFill>
                  <a:schemeClr val="bg2"/>
                </a:solidFill>
              </a:rPr>
              <a:t>probability?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038" y="206316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Insurance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27931" y="4504556"/>
            <a:ext cx="6674053" cy="2353444"/>
            <a:chOff x="2469947" y="4439880"/>
            <a:chExt cx="6674053" cy="2353444"/>
          </a:xfrm>
        </p:grpSpPr>
        <p:sp>
          <p:nvSpPr>
            <p:cNvPr id="7" name="TextBox 6"/>
            <p:cNvSpPr txBox="1"/>
            <p:nvPr/>
          </p:nvSpPr>
          <p:spPr>
            <a:xfrm>
              <a:off x="2469947" y="4581128"/>
              <a:ext cx="43796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B050"/>
                  </a:solidFill>
                </a:rPr>
                <a:t>Coin tosses – sporting events</a:t>
              </a:r>
            </a:p>
          </p:txBody>
        </p:sp>
        <p:pic>
          <p:nvPicPr>
            <p:cNvPr id="8" name="Picture 7" descr="&lt;strong&gt;Soccer&lt;/strong&gt;_ball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556" y="4439880"/>
              <a:ext cx="2353444" cy="235344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105861" y="1834522"/>
            <a:ext cx="5622482" cy="2929808"/>
            <a:chOff x="5547699" y="1113157"/>
            <a:chExt cx="5622482" cy="2929808"/>
          </a:xfrm>
        </p:grpSpPr>
        <p:sp>
          <p:nvSpPr>
            <p:cNvPr id="10" name="TextBox 9"/>
            <p:cNvSpPr txBox="1"/>
            <p:nvPr/>
          </p:nvSpPr>
          <p:spPr>
            <a:xfrm>
              <a:off x="6790556" y="1113157"/>
              <a:ext cx="4379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Gambling</a:t>
              </a:r>
            </a:p>
          </p:txBody>
        </p:sp>
        <p:pic>
          <p:nvPicPr>
            <p:cNvPr id="11" name="Picture 10" descr="Playing &lt;strong&gt;Cards&lt;/strong&gt; by Fluffgar on DeviantArt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699" y="1699422"/>
              <a:ext cx="2830410" cy="234354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62932" y="1759488"/>
            <a:ext cx="4684508" cy="3070701"/>
            <a:chOff x="558307" y="1254988"/>
            <a:chExt cx="4684508" cy="3070701"/>
          </a:xfrm>
        </p:grpSpPr>
        <p:sp>
          <p:nvSpPr>
            <p:cNvPr id="13" name="TextBox 12"/>
            <p:cNvSpPr txBox="1"/>
            <p:nvPr/>
          </p:nvSpPr>
          <p:spPr>
            <a:xfrm>
              <a:off x="558307" y="3665715"/>
              <a:ext cx="4379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6">
                      <a:lumMod val="75000"/>
                    </a:schemeClr>
                  </a:solidFill>
                </a:rPr>
                <a:t>Weather Prediction</a:t>
              </a:r>
            </a:p>
          </p:txBody>
        </p:sp>
        <p:pic>
          <p:nvPicPr>
            <p:cNvPr id="14" name="Picture 13" descr="Raincloud by halattas - sign &lt;strong&gt;rain&lt;/strong&gt;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790" y="1254988"/>
              <a:ext cx="2172025" cy="3070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24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Topic: Probability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EQ: What are some characteristics of probability and when do we see it in our daily life?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 bwMode="black">
          <a:xfrm>
            <a:off x="1432560" y="6187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>
                <a:latin typeface="+mn-lt"/>
              </a:rPr>
              <a:t>Starter </a:t>
            </a:r>
            <a:endParaRPr lang="en-GB" sz="48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2880" y="2280436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Video - The Monty Hall Problem</a:t>
            </a:r>
            <a:endParaRPr lang="en-GB" sz="3600" dirty="0"/>
          </a:p>
        </p:txBody>
      </p:sp>
      <p:sp>
        <p:nvSpPr>
          <p:cNvPr id="3" name="Rectangle 2">
            <a:hlinkClick r:id="rId2"/>
          </p:cNvPr>
          <p:cNvSpPr/>
          <p:nvPr/>
        </p:nvSpPr>
        <p:spPr>
          <a:xfrm>
            <a:off x="3884849" y="4011590"/>
            <a:ext cx="4926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=mhlc7peGlGg</a:t>
            </a:r>
          </a:p>
        </p:txBody>
      </p:sp>
    </p:spTree>
    <p:extLst>
      <p:ext uri="{BB962C8B-B14F-4D97-AF65-F5344CB8AC3E}">
        <p14:creationId xmlns:p14="http://schemas.microsoft.com/office/powerpoint/2010/main" val="1533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2305" y="5686900"/>
            <a:ext cx="54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104" y="2048257"/>
            <a:ext cx="2796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What is probability?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2217" y="2048257"/>
            <a:ext cx="88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Probability is the word we mathematicians use to describe chances. It can be described using words, fractions, decimals or percentages.</a:t>
            </a:r>
            <a:endParaRPr lang="en-AU" sz="2800" dirty="0"/>
          </a:p>
        </p:txBody>
      </p:sp>
      <p:pic>
        <p:nvPicPr>
          <p:cNvPr id="6" name="Picture 5" descr="&lt;strong&gt;Probability&lt;/strong&gt;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464" y="4771042"/>
            <a:ext cx="2145744" cy="2145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104" y="3447253"/>
            <a:ext cx="2652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How is probability measured?</a:t>
            </a:r>
            <a:endParaRPr lang="en-AU" sz="2800" dirty="0"/>
          </a:p>
        </p:txBody>
      </p:sp>
      <p:sp>
        <p:nvSpPr>
          <p:cNvPr id="8" name="Rectangle 7"/>
          <p:cNvSpPr/>
          <p:nvPr/>
        </p:nvSpPr>
        <p:spPr>
          <a:xfrm>
            <a:off x="2992217" y="3864315"/>
            <a:ext cx="9052639" cy="960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>
                <a:solidFill>
                  <a:srgbClr val="000000"/>
                </a:solidFill>
              </a:rPr>
              <a:t>One way Probability is measured is using a </a:t>
            </a:r>
            <a:r>
              <a:rPr lang="en-AU" sz="2800" b="1" dirty="0">
                <a:solidFill>
                  <a:srgbClr val="000000"/>
                </a:solidFill>
              </a:rPr>
              <a:t>probability scale</a:t>
            </a:r>
            <a:r>
              <a:rPr lang="en-AU" sz="2800" dirty="0">
                <a:solidFill>
                  <a:srgbClr val="000000"/>
                </a:solidFill>
              </a:rPr>
              <a:t>, starting at 0 (impossible) and ending at 1 (certain).</a:t>
            </a:r>
            <a:endParaRPr lang="en-US" sz="2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030016" y="5820920"/>
            <a:ext cx="68407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0016" y="5604896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70776" y="5604896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14392" y="5604896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26160" y="5604896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50296" y="5604896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206480" y="5604896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02624" y="5604896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104" y="521905"/>
            <a:ext cx="11939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Topic: Probability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EQ: </a:t>
            </a:r>
            <a:r>
              <a:rPr lang="en-US" sz="2800" smtClean="0">
                <a:solidFill>
                  <a:schemeClr val="bg2"/>
                </a:solidFill>
              </a:rPr>
              <a:t>What </a:t>
            </a:r>
            <a:r>
              <a:rPr lang="en-US" sz="2800" smtClean="0">
                <a:solidFill>
                  <a:schemeClr val="bg2"/>
                </a:solidFill>
              </a:rPr>
              <a:t>are some </a:t>
            </a:r>
            <a:r>
              <a:rPr lang="en-US" sz="2800" dirty="0" smtClean="0">
                <a:solidFill>
                  <a:schemeClr val="bg2"/>
                </a:solidFill>
              </a:rPr>
              <a:t>characteristics of probability and when do we see it in our lives?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3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90332" y="2089448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Task : Create a Probability Scale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3183" y="3548161"/>
            <a:ext cx="17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Impossible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50972" y="350096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Certain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12077" y="3573546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Even Chances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3685" y="280296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Draw this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37280" y="4354595"/>
            <a:ext cx="68407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37280" y="4138571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078040" y="4138571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21656" y="4138571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33424" y="4138571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757560" y="4138571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13744" y="4138571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09888" y="4138571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5104" y="521905"/>
            <a:ext cx="11939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Topic: Probability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EQ: </a:t>
            </a:r>
            <a:r>
              <a:rPr lang="en-US" sz="2800" smtClean="0">
                <a:solidFill>
                  <a:schemeClr val="bg2"/>
                </a:solidFill>
              </a:rPr>
              <a:t>What </a:t>
            </a:r>
            <a:r>
              <a:rPr lang="en-US" sz="2800" smtClean="0">
                <a:solidFill>
                  <a:schemeClr val="bg2"/>
                </a:solidFill>
              </a:rPr>
              <a:t>are some </a:t>
            </a:r>
            <a:r>
              <a:rPr lang="en-US" sz="2800" dirty="0" smtClean="0">
                <a:solidFill>
                  <a:schemeClr val="bg2"/>
                </a:solidFill>
              </a:rPr>
              <a:t>characteristics of probability and when do we see it in our lives?</a:t>
            </a:r>
            <a:endParaRPr lang="en-US" sz="2800" dirty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2668" y="260649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Task : Create a Probability Scale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639616" y="3284984"/>
            <a:ext cx="68407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39616" y="3068960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80376" y="3068960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3992" y="3068960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35760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59896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16080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12224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75520" y="2478551"/>
            <a:ext cx="17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Impossible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53308" y="243135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Certain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4414" y="2503935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Even Chances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14201" y="4226177"/>
            <a:ext cx="847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Decimal    0.0                                        0.4                           0.6                                                1.0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4001" y="938617"/>
            <a:ext cx="500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Add the decimal values to each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 few have been done for you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96624" y="5489357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We will go over all the answers at the end</a:t>
            </a:r>
          </a:p>
        </p:txBody>
      </p:sp>
    </p:spTree>
    <p:extLst>
      <p:ext uri="{BB962C8B-B14F-4D97-AF65-F5344CB8AC3E}">
        <p14:creationId xmlns:p14="http://schemas.microsoft.com/office/powerpoint/2010/main" val="53606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2668" y="260649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Task : Create a Probability Scale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639616" y="3284984"/>
            <a:ext cx="68407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39616" y="3068960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80376" y="3068960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3992" y="3068960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35760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59896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16080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12224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75520" y="2478551"/>
            <a:ext cx="17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Impossible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53308" y="243135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Certain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4414" y="2503935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Even Chances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14201" y="4226177"/>
            <a:ext cx="847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Decimal    0.0                                        0.4                           0.6                                               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1" y="4869161"/>
                <a:ext cx="8460431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Fraction    </a:t>
                </a:r>
                <a:r>
                  <a:rPr lang="en-US" sz="2400" b="1" dirty="0"/>
                  <a:t> 0              </a:t>
                </a:r>
                <a:r>
                  <a:rPr lang="en-US" sz="36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                                 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/>
                  <a:t>                                    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b="1" dirty="0"/>
                  <a:t>                                                                   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69160"/>
                <a:ext cx="8460431" cy="714683"/>
              </a:xfrm>
              <a:prstGeom prst="rect">
                <a:avLst/>
              </a:prstGeom>
              <a:blipFill>
                <a:blip r:embed="rId2"/>
                <a:stretch>
                  <a:fillRect l="-576" b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524001" y="938617"/>
            <a:ext cx="500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Add the fraction values to each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 few have been done for you</a:t>
            </a:r>
          </a:p>
        </p:txBody>
      </p:sp>
    </p:spTree>
    <p:extLst>
      <p:ext uri="{BB962C8B-B14F-4D97-AF65-F5344CB8AC3E}">
        <p14:creationId xmlns:p14="http://schemas.microsoft.com/office/powerpoint/2010/main" val="94973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2668" y="260649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Task : Create a Probability Scale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639616" y="3284984"/>
            <a:ext cx="68407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39616" y="3068960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80376" y="3068960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3992" y="3068960"/>
            <a:ext cx="0" cy="5040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35760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59896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16080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12224" y="3068960"/>
            <a:ext cx="0" cy="50405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75520" y="2478551"/>
            <a:ext cx="172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Impossible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53308" y="243135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Certain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4414" y="2503935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Even Chances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14201" y="4226177"/>
            <a:ext cx="847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Decimal    0.0                                        0.4                           0.6                                               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1" y="4869161"/>
                <a:ext cx="8460431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Fraction    </a:t>
                </a:r>
                <a:r>
                  <a:rPr lang="en-US" sz="2400" b="1" dirty="0"/>
                  <a:t> 0              </a:t>
                </a:r>
                <a:r>
                  <a:rPr lang="en-US" sz="36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                                 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/>
                  <a:t>                                    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b="1" dirty="0"/>
                  <a:t>                                                                   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69160"/>
                <a:ext cx="8460431" cy="714683"/>
              </a:xfrm>
              <a:prstGeom prst="rect">
                <a:avLst/>
              </a:prstGeom>
              <a:blipFill>
                <a:blip r:embed="rId2"/>
                <a:stretch>
                  <a:fillRect l="-576" b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509410" y="5827911"/>
            <a:ext cx="868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 0%               20%                                               60%                                               100%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75520" y="882452"/>
            <a:ext cx="5367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>
                    <a:lumMod val="75000"/>
                  </a:schemeClr>
                </a:solidFill>
              </a:rPr>
              <a:t>Add the percentage values to each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 few have been done for you</a:t>
            </a:r>
          </a:p>
        </p:txBody>
      </p:sp>
    </p:spTree>
    <p:extLst>
      <p:ext uri="{BB962C8B-B14F-4D97-AF65-F5344CB8AC3E}">
        <p14:creationId xmlns:p14="http://schemas.microsoft.com/office/powerpoint/2010/main" val="205216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634</Words>
  <Application>Microsoft Macintosh PowerPoint</Application>
  <PresentationFormat>Widescreen</PresentationFormat>
  <Paragraphs>86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Cambria Math</vt:lpstr>
      <vt:lpstr>Mangal</vt:lpstr>
      <vt:lpstr>Wingdings</vt:lpstr>
      <vt:lpstr>Arial</vt:lpstr>
      <vt:lpstr>Education 16x9</vt:lpstr>
      <vt:lpstr>PowerPoint Presentation</vt:lpstr>
      <vt:lpstr>PowerPoint Presentation</vt:lpstr>
      <vt:lpstr>Topic: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Class/Homework</vt:lpstr>
      <vt:lpstr>Exit ticket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2012-09-21T18:31:34Z</dcterms:created>
  <dcterms:modified xsi:type="dcterms:W3CDTF">2018-11-15T12:26:02Z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